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71" r:id="rId4"/>
    <p:sldId id="280" r:id="rId5"/>
    <p:sldId id="290" r:id="rId6"/>
    <p:sldId id="275" r:id="rId7"/>
    <p:sldId id="272" r:id="rId8"/>
    <p:sldId id="283" r:id="rId9"/>
    <p:sldId id="284" r:id="rId10"/>
    <p:sldId id="285" r:id="rId11"/>
    <p:sldId id="286" r:id="rId12"/>
    <p:sldId id="287" r:id="rId13"/>
    <p:sldId id="289" r:id="rId14"/>
    <p:sldId id="270" r:id="rId15"/>
    <p:sldId id="292" r:id="rId16"/>
    <p:sldId id="291" r:id="rId17"/>
    <p:sldId id="288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" initials="je" lastIdx="2" clrIdx="0">
    <p:extLst>
      <p:ext uri="{19B8F6BF-5375-455C-9EA6-DF929625EA0E}">
        <p15:presenceInfo xmlns:p15="http://schemas.microsoft.com/office/powerpoint/2012/main" userId="jaco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4"/>
  </p:normalViewPr>
  <p:slideViewPr>
    <p:cSldViewPr snapToGrid="0" snapToObjects="1">
      <p:cViewPr varScale="1">
        <p:scale>
          <a:sx n="84" d="100"/>
          <a:sy n="84" d="100"/>
        </p:scale>
        <p:origin x="12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E5F14-E0E7-4EF2-B89A-72FFCB96C6A6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DF5DD-3B60-4E09-B03D-0C21E18B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4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33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9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plotting as a means of inspecting the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3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094-54C2-B94A-AF1B-39031A02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FC8B0-DBB8-F949-AEE0-9CB0E84DC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66153-8675-D84B-97EC-2615A108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3C42-D4F3-9545-810D-35806A39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F7155-3E09-1E46-89BF-3852DEAF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28C3-3541-324A-AA67-BF9EB955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894A-926D-664E-A3B1-77A0B1261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F651-3FB6-8647-9CD9-BE2ED1F7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FDB1-8AA7-F34F-AD28-7EC028B7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335A-B5CA-D04C-8C9D-FCFFB96F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3B6BD-4005-DF41-9077-8CFD4E2B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BAB2E-762A-9C49-B8D6-6FFD3B5D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3D6AF-DDF8-EC42-868A-97C16999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0697-9333-BA4E-9A54-F6F63EC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6EB0D-8445-9E43-B0AD-869CE9DC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BF10-F78B-0941-A890-9AAEC76E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3785-43B0-F941-A03D-40D850BB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0862-A590-2545-80F9-2F193F96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49BC-115B-954C-B63F-3CED0B9F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BEA5-3656-3C47-A21C-7A86CFBE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6A36-932F-9F4E-B3C3-283E87CF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CB2CB-9F0F-4C4A-8258-ECB40EA9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2853B-BA84-E14A-82E1-E229AC74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C4600-4668-DA4B-A252-6B5049FE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1512D-5D13-7B40-8EB8-DEEEBF00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86CD-583E-BB4F-AD5A-8E59A241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3574-254A-AE4F-851D-318674277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04E31-D66B-C742-851B-25DF660CC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B9220-10B4-C24A-A555-87E4D15B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B55F-CC79-D541-9ABE-D9DF4C0E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46608-C1EA-E248-8CB6-BF2F4808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AC02-8ACF-9946-A15E-26AF688B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3C71-F8AA-3A4A-9605-913EFD2F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668AB-472A-D24C-BE82-E36E692D6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71E61-06F8-2148-99DB-745724B10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DCB6-4F99-5C40-9A1B-32D2A4995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B06EB-DE03-4348-AC18-00182C58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44C5D-149B-B44C-95CA-6025FE9E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E07E5-84A4-D649-A82B-2C26F37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DAB1-FB42-1743-BA85-B5785CA8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AE764-0E65-3447-A6F0-84CE7BC4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1FC23-0014-694F-8C3C-25D342AE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F3CC-75BA-BA4C-9DA5-C9EC865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64FD5-0A90-F944-BB89-780B224D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51DBA-DEA1-4C44-825E-EC645630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F2B0-ACFE-C942-89B2-C1E5775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342E-CE9D-5744-9866-B68FF3BA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D7AA8-77DC-6548-8D39-D64C4F3F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45AA3-41AF-4F40-A37F-9F66611B4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02CA-6792-C54C-9098-ED909536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45BFF-A705-A144-A779-6E5D4D97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BC1E-21CB-2647-B97B-1E7008B7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2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E6D4-EE5E-404D-95B2-21C050AA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D8392-DD4A-E845-B374-64533F4F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A23E6-B529-A346-8058-F98B7804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A6FA3-B013-1949-A9CE-3CD9EB31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E784-83C8-4C41-9D40-69ACA5B7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39E5-4B93-3F4A-AB6D-31AC328A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8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0574F-EC2D-F74F-96CE-58EFADB3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D902E-8794-7F46-A5B2-C7101977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9B3D6-61E8-1846-B355-259113370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ECEB-6AEA-C94A-A41A-D3CE19F3D862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19D2-D866-AE48-BBC0-D9CEAEBA5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53AE-D178-544F-9920-89B519947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loff/TidyverseSkeptic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resources/webinars/data-wrangling-with-r-and-rstudio/" TargetMode="External"/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index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09F-CF97-E140-9C72-F6B8FE0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043"/>
            <a:ext cx="9144000" cy="2387600"/>
          </a:xfrm>
        </p:spPr>
        <p:txBody>
          <a:bodyPr/>
          <a:lstStyle/>
          <a:p>
            <a:r>
              <a:rPr lang="en-US" dirty="0" smtClean="0"/>
              <a:t>Data Wrangling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F042A-18C2-374D-AC35-95ED4B28F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71881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Lab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6736" y="3459481"/>
            <a:ext cx="9351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“Data </a:t>
            </a:r>
            <a:r>
              <a:rPr lang="en-US" sz="2400" dirty="0"/>
              <a:t>scientists, according to interviews and expert estimates, spend from </a:t>
            </a:r>
            <a:r>
              <a:rPr lang="en-US" sz="2400" b="1" dirty="0"/>
              <a:t>50 percent to 80 percent of their time</a:t>
            </a:r>
            <a:r>
              <a:rPr lang="en-US" sz="2400" dirty="0"/>
              <a:t> mired in the mundane labor of collecting and preparing data, before it can be explored for useful information</a:t>
            </a:r>
            <a:r>
              <a:rPr lang="en-US" sz="2400" dirty="0" smtClean="0"/>
              <a:t>.”</a:t>
            </a:r>
          </a:p>
          <a:p>
            <a:r>
              <a:rPr lang="en-US" sz="2400" dirty="0" smtClean="0"/>
              <a:t>			- </a:t>
            </a:r>
            <a:r>
              <a:rPr lang="en-US" sz="2400" i="1" dirty="0" smtClean="0"/>
              <a:t>New York Times</a:t>
            </a:r>
            <a:r>
              <a:rPr lang="en-US" sz="2400" dirty="0" smtClean="0"/>
              <a:t> 2016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62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5" b="8268"/>
          <a:stretch/>
        </p:blipFill>
        <p:spPr>
          <a:xfrm>
            <a:off x="609599" y="1670304"/>
            <a:ext cx="10972801" cy="46207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Table formatting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8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7" b="7734"/>
          <a:stretch/>
        </p:blipFill>
        <p:spPr>
          <a:xfrm>
            <a:off x="609599" y="1609344"/>
            <a:ext cx="10972801" cy="47183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Table formatting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4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9" b="8088"/>
          <a:stretch/>
        </p:blipFill>
        <p:spPr>
          <a:xfrm>
            <a:off x="609599" y="1597152"/>
            <a:ext cx="10972801" cy="47061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Table formatting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3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principles of tidy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6" r="66000" b="21778"/>
          <a:stretch/>
        </p:blipFill>
        <p:spPr>
          <a:xfrm>
            <a:off x="609599" y="1670304"/>
            <a:ext cx="3730753" cy="3694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22369" y="2231136"/>
            <a:ext cx="72623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 smtClean="0"/>
              <a:t>Each </a:t>
            </a:r>
            <a:r>
              <a:rPr lang="en-US" sz="3200" b="1" dirty="0" smtClean="0"/>
              <a:t>variable</a:t>
            </a:r>
            <a:r>
              <a:rPr lang="en-US" sz="3200" dirty="0" smtClean="0"/>
              <a:t> is saved in its own </a:t>
            </a:r>
            <a:r>
              <a:rPr lang="en-US" sz="3200" b="1" dirty="0" smtClean="0"/>
              <a:t>column</a:t>
            </a:r>
          </a:p>
          <a:p>
            <a:pPr marL="342900" indent="-342900">
              <a:buAutoNum type="arabicPeriod"/>
            </a:pPr>
            <a:endParaRPr lang="en-US" sz="3200" dirty="0" smtClean="0"/>
          </a:p>
          <a:p>
            <a:pPr marL="342900" indent="-342900">
              <a:buAutoNum type="arabicPeriod"/>
            </a:pPr>
            <a:r>
              <a:rPr lang="en-US" sz="3200" dirty="0" smtClean="0"/>
              <a:t>Each </a:t>
            </a:r>
            <a:r>
              <a:rPr lang="en-US" sz="3200" b="1" dirty="0" smtClean="0"/>
              <a:t>observation</a:t>
            </a:r>
            <a:r>
              <a:rPr lang="en-US" sz="3200" dirty="0" smtClean="0"/>
              <a:t> is saved in its own </a:t>
            </a:r>
            <a:r>
              <a:rPr lang="en-US" sz="3200" b="1" dirty="0" smtClean="0"/>
              <a:t>row</a:t>
            </a:r>
          </a:p>
          <a:p>
            <a:pPr marL="342900" indent="-342900">
              <a:buAutoNum type="arabicPeriod"/>
            </a:pPr>
            <a:endParaRPr lang="en-US" sz="3200" dirty="0" smtClean="0"/>
          </a:p>
          <a:p>
            <a:pPr marL="342900" indent="-342900">
              <a:buAutoNum type="arabicPeriod"/>
            </a:pPr>
            <a:r>
              <a:rPr lang="en-US" sz="3200" dirty="0" smtClean="0"/>
              <a:t>Each “type” of observation is stored in a </a:t>
            </a:r>
            <a:r>
              <a:rPr lang="en-US" sz="3200" b="1" dirty="0" smtClean="0"/>
              <a:t>single table </a:t>
            </a:r>
            <a:r>
              <a:rPr lang="en-US" sz="3200" dirty="0" smtClean="0"/>
              <a:t>(e.g. storms)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447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the </a:t>
            </a:r>
            <a:r>
              <a:rPr lang="en-US" dirty="0" err="1" smtClean="0"/>
              <a:t>tidyverse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6" y="1589940"/>
            <a:ext cx="10879068" cy="52680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8555" y="5900928"/>
            <a:ext cx="5356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Consider </a:t>
            </a:r>
            <a:r>
              <a:rPr lang="en-US" sz="3200" dirty="0" smtClean="0">
                <a:hlinkClick r:id="rId3"/>
              </a:rPr>
              <a:t>criticisms of </a:t>
            </a:r>
            <a:r>
              <a:rPr lang="en-US" sz="3200" dirty="0" err="1" smtClean="0">
                <a:hlinkClick r:id="rId3"/>
              </a:rPr>
              <a:t>tidyverse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428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Tidyverse</a:t>
            </a:r>
            <a:r>
              <a:rPr lang="en-US" dirty="0" smtClean="0"/>
              <a:t> and beyond resources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8447" y="2072640"/>
            <a:ext cx="95151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hlinkClick r:id="rId2"/>
              </a:rPr>
              <a:t>RStudio cheat sheets including </a:t>
            </a:r>
            <a:r>
              <a:rPr lang="en-US" sz="3600" dirty="0" err="1" smtClean="0">
                <a:hlinkClick r:id="rId2"/>
              </a:rPr>
              <a:t>tidyverse</a:t>
            </a:r>
            <a:r>
              <a:rPr lang="en-US" sz="3600" dirty="0" smtClean="0">
                <a:hlinkClick r:id="rId2"/>
              </a:rPr>
              <a:t> packages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>
                <a:hlinkClick r:id="rId3"/>
              </a:rPr>
              <a:t>Good overview of data wrangling using </a:t>
            </a:r>
            <a:r>
              <a:rPr lang="en-US" sz="3600" dirty="0" err="1" smtClean="0">
                <a:hlinkClick r:id="rId3"/>
              </a:rPr>
              <a:t>tidyverse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>
                <a:hlinkClick r:id="rId4"/>
              </a:rPr>
              <a:t>Hadley Wickham’s R for Data </a:t>
            </a:r>
            <a:r>
              <a:rPr lang="en-US" sz="3600" dirty="0" smtClean="0">
                <a:hlinkClick r:id="rId4"/>
              </a:rPr>
              <a:t>Science</a:t>
            </a: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9157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memory and working with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5325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9640" y="2121408"/>
            <a:ext cx="28041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“Medium” data:</a:t>
            </a:r>
          </a:p>
          <a:p>
            <a:r>
              <a:rPr lang="en-US" sz="2800" dirty="0" smtClean="0"/>
              <a:t>&lt; 2 GB</a:t>
            </a:r>
          </a:p>
          <a:p>
            <a:endParaRPr lang="en-US" sz="2800" dirty="0"/>
          </a:p>
          <a:p>
            <a:r>
              <a:rPr lang="en-US" sz="2800" b="1" dirty="0" smtClean="0"/>
              <a:t>“Large” data:</a:t>
            </a:r>
          </a:p>
          <a:p>
            <a:r>
              <a:rPr lang="en-US" sz="2800" dirty="0" smtClean="0"/>
              <a:t>2-10 GB</a:t>
            </a:r>
          </a:p>
          <a:p>
            <a:endParaRPr lang="en-US" sz="2800" dirty="0"/>
          </a:p>
          <a:p>
            <a:r>
              <a:rPr lang="en-US" sz="2800" b="1" dirty="0" smtClean="0"/>
              <a:t>“Big” data:</a:t>
            </a:r>
          </a:p>
          <a:p>
            <a:r>
              <a:rPr lang="en-US" sz="2800" dirty="0" smtClean="0"/>
              <a:t>10+ GB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49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memory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8" y="1383815"/>
            <a:ext cx="5709032" cy="5328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227" y="1861051"/>
            <a:ext cx="5535854" cy="468132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8205216" y="1267968"/>
            <a:ext cx="1621536" cy="20604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948416" y="1027906"/>
            <a:ext cx="0" cy="24163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65120" y="381575"/>
            <a:ext cx="2505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Rstudio</a:t>
            </a:r>
            <a:r>
              <a:rPr lang="en-US" sz="2000" dirty="0" smtClean="0"/>
              <a:t> with </a:t>
            </a:r>
          </a:p>
          <a:p>
            <a:r>
              <a:rPr lang="en-US" sz="2000" dirty="0" smtClean="0"/>
              <a:t>~300,000 rows of data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9826752" y="253319"/>
            <a:ext cx="2355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Google Chrome </a:t>
            </a:r>
            <a:r>
              <a:rPr lang="en-US" sz="2000" dirty="0" smtClean="0"/>
              <a:t>with</a:t>
            </a:r>
          </a:p>
          <a:p>
            <a:r>
              <a:rPr lang="en-US" sz="2000" dirty="0" smtClean="0"/>
              <a:t>10 tabs open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669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“Big”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47" y="1333182"/>
            <a:ext cx="8972269" cy="543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“Big”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0" t="12089" r="20001"/>
          <a:stretch/>
        </p:blipFill>
        <p:spPr>
          <a:xfrm>
            <a:off x="2846832" y="1402266"/>
            <a:ext cx="6498336" cy="54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2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problems in data wrangling – table contents and formatting</a:t>
            </a:r>
          </a:p>
          <a:p>
            <a:r>
              <a:rPr lang="en-US" dirty="0" smtClean="0"/>
              <a:t>Long, wide, and unusual data formats</a:t>
            </a:r>
          </a:p>
          <a:p>
            <a:r>
              <a:rPr lang="en-US" dirty="0" smtClean="0"/>
              <a:t>Thoughts on </a:t>
            </a:r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, tidy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Computer memory and “big” data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Indexing, logical indexing in base </a:t>
            </a:r>
            <a:r>
              <a:rPr lang="en-US" dirty="0" smtClean="0"/>
              <a:t>R</a:t>
            </a:r>
          </a:p>
          <a:p>
            <a:r>
              <a:rPr lang="en-US" dirty="0" smtClean="0"/>
              <a:t>Factor/categorical variables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analysis pipeline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70" y="2080323"/>
            <a:ext cx="10181259" cy="3601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071107"/>
            <a:ext cx="9406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hlinkClick r:id="rId3"/>
              </a:rPr>
              <a:t>Hadley Wickham’s R for Data Science</a:t>
            </a:r>
            <a:r>
              <a:rPr lang="en-US" sz="3200" dirty="0" smtClean="0"/>
              <a:t> (mostly </a:t>
            </a:r>
            <a:r>
              <a:rPr lang="en-US" sz="3200" dirty="0" err="1" smtClean="0"/>
              <a:t>tidyverse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934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issues with this data frame?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7" y="1771418"/>
            <a:ext cx="11244566" cy="490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6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3" t="9452" r="15141" b="9973"/>
          <a:stretch/>
        </p:blipFill>
        <p:spPr>
          <a:xfrm>
            <a:off x="4419401" y="4189930"/>
            <a:ext cx="2816749" cy="2600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tools for navigating datasets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7" y="1771418"/>
            <a:ext cx="5354059" cy="2337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" y="2343390"/>
            <a:ext cx="5285533" cy="3045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41334" y="2121408"/>
            <a:ext cx="44339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 Plotting “on-the-fly”</a:t>
            </a:r>
          </a:p>
          <a:p>
            <a:pPr marL="342900" indent="-342900">
              <a:buAutoNum type="arabicPeriod"/>
            </a:pPr>
            <a:endParaRPr lang="en-US" sz="3600" dirty="0" smtClean="0"/>
          </a:p>
          <a:p>
            <a:pPr marL="342900" indent="-342900">
              <a:buAutoNum type="arabicPeriod"/>
            </a:pPr>
            <a:r>
              <a:rPr lang="en-US" sz="3600" dirty="0" smtClean="0"/>
              <a:t> Logical queries</a:t>
            </a:r>
          </a:p>
          <a:p>
            <a:pPr marL="342900" indent="-342900">
              <a:buAutoNum type="arabicPeriod"/>
            </a:pPr>
            <a:endParaRPr lang="en-US" sz="3600" dirty="0" smtClean="0"/>
          </a:p>
          <a:p>
            <a:pPr marL="342900" indent="-342900">
              <a:buAutoNum type="arabicPeriod"/>
            </a:pPr>
            <a:r>
              <a:rPr lang="en-US" sz="3600" dirty="0"/>
              <a:t> </a:t>
            </a:r>
            <a:r>
              <a:rPr lang="en-US" sz="3600" dirty="0" smtClean="0"/>
              <a:t>Error messages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379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Anything wrong with this plot?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41" y="1361504"/>
            <a:ext cx="7480239" cy="534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3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 – what to do?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8" b="7251"/>
          <a:stretch/>
        </p:blipFill>
        <p:spPr>
          <a:xfrm>
            <a:off x="2764154" y="4218432"/>
            <a:ext cx="6361558" cy="2501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9" b="50968"/>
          <a:stretch/>
        </p:blipFill>
        <p:spPr>
          <a:xfrm>
            <a:off x="2764154" y="1414271"/>
            <a:ext cx="6361558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8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6" b="21778"/>
          <a:stretch/>
        </p:blipFill>
        <p:spPr>
          <a:xfrm>
            <a:off x="609599" y="1670304"/>
            <a:ext cx="10972801" cy="36941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Table formatting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1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3" b="7911"/>
          <a:stretch/>
        </p:blipFill>
        <p:spPr>
          <a:xfrm>
            <a:off x="609599" y="1572768"/>
            <a:ext cx="10972801" cy="47426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Table formatting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8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2551</TotalTime>
  <Words>278</Words>
  <Application>Microsoft Office PowerPoint</Application>
  <PresentationFormat>Widescreen</PresentationFormat>
  <Paragraphs>66</Paragraphs>
  <Slides>19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Data Wrangling </vt:lpstr>
      <vt:lpstr>Agenda</vt:lpstr>
      <vt:lpstr>The data analysis pipeline</vt:lpstr>
      <vt:lpstr>Any issues with this data frame?</vt:lpstr>
      <vt:lpstr>Key tools for navigating datasets</vt:lpstr>
      <vt:lpstr>Anything wrong with this plot?</vt:lpstr>
      <vt:lpstr>Outliers – what to do?</vt:lpstr>
      <vt:lpstr>Table formatting</vt:lpstr>
      <vt:lpstr>Table formatting</vt:lpstr>
      <vt:lpstr>Table formatting</vt:lpstr>
      <vt:lpstr>Table formatting</vt:lpstr>
      <vt:lpstr>Table formatting</vt:lpstr>
      <vt:lpstr>Three principles of tidy data</vt:lpstr>
      <vt:lpstr>Enter the tidyverse</vt:lpstr>
      <vt:lpstr>Tidyverse and beyond resources</vt:lpstr>
      <vt:lpstr>Computer memory and working with data</vt:lpstr>
      <vt:lpstr>Computer memory</vt:lpstr>
      <vt:lpstr>“Big” data</vt:lpstr>
      <vt:lpstr>“Big”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Choices: img of R,python</dc:title>
  <dc:creator>Microsoft Office User</dc:creator>
  <cp:lastModifiedBy>jacob</cp:lastModifiedBy>
  <cp:revision>75</cp:revision>
  <dcterms:created xsi:type="dcterms:W3CDTF">2022-01-22T23:15:34Z</dcterms:created>
  <dcterms:modified xsi:type="dcterms:W3CDTF">2024-02-05T15:49:07Z</dcterms:modified>
</cp:coreProperties>
</file>